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25" r:id="rId2"/>
    <p:sldId id="630" r:id="rId3"/>
    <p:sldId id="1103" r:id="rId4"/>
    <p:sldId id="1104" r:id="rId5"/>
    <p:sldId id="1105" r:id="rId6"/>
    <p:sldId id="1106" r:id="rId7"/>
    <p:sldId id="1099" r:id="rId8"/>
    <p:sldId id="1107" r:id="rId9"/>
    <p:sldId id="1113" r:id="rId10"/>
    <p:sldId id="1108" r:id="rId11"/>
    <p:sldId id="1109" r:id="rId12"/>
    <p:sldId id="1110" r:id="rId13"/>
    <p:sldId id="1111" r:id="rId14"/>
    <p:sldId id="1112" r:id="rId15"/>
    <p:sldId id="1114" r:id="rId16"/>
    <p:sldId id="1125" r:id="rId17"/>
    <p:sldId id="1126" r:id="rId18"/>
    <p:sldId id="1115" r:id="rId19"/>
    <p:sldId id="1116" r:id="rId20"/>
    <p:sldId id="1128" r:id="rId21"/>
    <p:sldId id="1129" r:id="rId22"/>
    <p:sldId id="1117" r:id="rId23"/>
    <p:sldId id="1118" r:id="rId24"/>
    <p:sldId id="1119" r:id="rId25"/>
    <p:sldId id="1130" r:id="rId26"/>
    <p:sldId id="1131" r:id="rId27"/>
    <p:sldId id="1133" r:id="rId28"/>
    <p:sldId id="1134" r:id="rId29"/>
    <p:sldId id="1132" r:id="rId30"/>
    <p:sldId id="1135" r:id="rId31"/>
    <p:sldId id="1120" r:id="rId32"/>
    <p:sldId id="1121" r:id="rId33"/>
    <p:sldId id="1122" r:id="rId34"/>
    <p:sldId id="1136" r:id="rId35"/>
    <p:sldId id="1123" r:id="rId36"/>
    <p:sldId id="1138" r:id="rId37"/>
    <p:sldId id="1124" r:id="rId38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9900"/>
    <a:srgbClr val="FA9862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60" autoAdjust="0"/>
    <p:restoredTop sz="94918" autoAdjust="0"/>
  </p:normalViewPr>
  <p:slideViewPr>
    <p:cSldViewPr snapToObjects="1">
      <p:cViewPr varScale="1">
        <p:scale>
          <a:sx n="71" d="100"/>
          <a:sy n="71" d="100"/>
        </p:scale>
        <p:origin x="88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node/6551" TargetMode="External"/><Relationship Id="rId2" Type="http://schemas.openxmlformats.org/officeDocument/2006/relationships/hyperlink" Target="https://openrtm.org/openrtm/ja/node/655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opencv.jp/opencv-2svn/cpp/feature_detection.html#cv-houghcirc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画像処理実習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プロジェクト作成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5"/>
            <a:ext cx="8229600" cy="1288740"/>
          </a:xfrm>
        </p:spPr>
        <p:txBody>
          <a:bodyPr/>
          <a:lstStyle/>
          <a:p>
            <a:r>
              <a:rPr kumimoji="1" lang="ja-JP" altLang="en-US" dirty="0"/>
              <a:t>今回は「</a:t>
            </a:r>
            <a:r>
              <a:rPr kumimoji="1" lang="en-US" altLang="ja-JP" dirty="0" err="1"/>
              <a:t>CircleTracking</a:t>
            </a:r>
            <a:r>
              <a:rPr kumimoji="1" lang="ja-JP" altLang="en-US" dirty="0"/>
              <a:t>」という名前のプロジェクトを作成する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FDCE98C-45B2-4325-A79C-5F675EFC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70663"/>
            <a:ext cx="6171429" cy="410476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66F96EA-C6A7-46E3-9CA6-7D8414CF20DC}"/>
              </a:ext>
            </a:extLst>
          </p:cNvPr>
          <p:cNvSpPr/>
          <p:nvPr/>
        </p:nvSpPr>
        <p:spPr>
          <a:xfrm>
            <a:off x="2561289" y="2934742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1DB577-8937-4973-B02F-52BCDC83A7DA}"/>
              </a:ext>
            </a:extLst>
          </p:cNvPr>
          <p:cNvSpPr txBox="1"/>
          <p:nvPr/>
        </p:nvSpPr>
        <p:spPr>
          <a:xfrm>
            <a:off x="2156244" y="259689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87CB8C-5D70-40B0-B3A3-097F8978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669681"/>
            <a:ext cx="1094872" cy="109487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A598958-9CB4-4C3A-885C-BC919AB499D4}"/>
              </a:ext>
            </a:extLst>
          </p:cNvPr>
          <p:cNvSpPr/>
          <p:nvPr/>
        </p:nvSpPr>
        <p:spPr>
          <a:xfrm>
            <a:off x="3880948" y="4341282"/>
            <a:ext cx="1170130" cy="329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DC3DD5-AE56-4906-9365-B8A420CCA5E2}"/>
              </a:ext>
            </a:extLst>
          </p:cNvPr>
          <p:cNvSpPr txBox="1"/>
          <p:nvPr/>
        </p:nvSpPr>
        <p:spPr>
          <a:xfrm>
            <a:off x="4677309" y="3941172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3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基本プロファイル入力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3710340" cy="4167031"/>
          </a:xfrm>
        </p:spPr>
        <p:txBody>
          <a:bodyPr/>
          <a:lstStyle/>
          <a:p>
            <a:r>
              <a:rPr kumimoji="1" lang="ja-JP" altLang="en-US" dirty="0"/>
              <a:t>コンポーネント名：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CircleTracking</a:t>
            </a:r>
            <a:endParaRPr kumimoji="1" lang="en-US" altLang="ja-JP" dirty="0"/>
          </a:p>
          <a:p>
            <a:r>
              <a:rPr kumimoji="1" lang="ja-JP" altLang="en-US" dirty="0"/>
              <a:t>言語</a:t>
            </a:r>
            <a:endParaRPr kumimoji="1" lang="en-US" altLang="ja-JP" dirty="0"/>
          </a:p>
          <a:p>
            <a:pPr lvl="1"/>
            <a:r>
              <a:rPr lang="en-US" altLang="ja-JP" dirty="0"/>
              <a:t>C++</a:t>
            </a:r>
          </a:p>
          <a:p>
            <a:r>
              <a:rPr kumimoji="1" lang="ja-JP" altLang="en-US" sz="2400" dirty="0"/>
              <a:t>他の項目は今回は入力の必要なし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3ADDC1C-11F5-4A93-81C9-1069B443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76" y="1278244"/>
            <a:ext cx="4570974" cy="51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アクティビティ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つを有効化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onActivated</a:t>
            </a:r>
            <a:endParaRPr kumimoji="1" lang="en-US" altLang="ja-JP" dirty="0"/>
          </a:p>
          <a:p>
            <a:pPr lvl="1"/>
            <a:r>
              <a:rPr lang="en-US" altLang="ja-JP" dirty="0" err="1"/>
              <a:t>onDeactivated</a:t>
            </a:r>
            <a:endParaRPr lang="en-US" altLang="ja-JP" dirty="0"/>
          </a:p>
          <a:p>
            <a:pPr lvl="1"/>
            <a:r>
              <a:rPr kumimoji="1" lang="en-US" altLang="ja-JP" dirty="0" err="1"/>
              <a:t>onEx</a:t>
            </a:r>
            <a:r>
              <a:rPr lang="en-US" altLang="ja-JP" dirty="0" err="1"/>
              <a:t>ecute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877798-619C-4673-9AD6-AC313684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99" y="3626204"/>
            <a:ext cx="5085714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InPort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image_in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velocity_in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399678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OutPort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image_out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velocity_out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399678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lang="ja-JP" altLang="en-US" dirty="0"/>
              <a:t>コンフィギュレーションパラメータを設定する</a:t>
            </a:r>
            <a:endParaRPr lang="en-US" altLang="ja-JP" dirty="0"/>
          </a:p>
          <a:p>
            <a:pPr lvl="1"/>
            <a:r>
              <a:rPr lang="en-US" altLang="ja-JP" b="1" dirty="0" err="1"/>
              <a:t>speed_r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double</a:t>
            </a:r>
          </a:p>
          <a:p>
            <a:pPr lvl="2"/>
            <a:r>
              <a:rPr lang="ja-JP" altLang="en-US" dirty="0"/>
              <a:t>デフォルト値：</a:t>
            </a:r>
            <a:r>
              <a:rPr lang="en-US" altLang="ja-JP" dirty="0"/>
              <a:t>0.5</a:t>
            </a:r>
          </a:p>
          <a:p>
            <a:pPr lvl="2"/>
            <a:r>
              <a:rPr lang="ja-JP" altLang="en-US" dirty="0"/>
              <a:t>制約条件：</a:t>
            </a:r>
            <a:r>
              <a:rPr lang="en-US" altLang="ja-JP" dirty="0"/>
              <a:t>0.0&lt;x&lt;2.0</a:t>
            </a:r>
          </a:p>
          <a:p>
            <a:pPr lvl="2"/>
            <a:r>
              <a:rPr lang="en-US" altLang="ja-JP" dirty="0"/>
              <a:t>Widget</a:t>
            </a:r>
            <a:r>
              <a:rPr lang="ja-JP" altLang="en-US" dirty="0"/>
              <a:t>：</a:t>
            </a:r>
            <a:r>
              <a:rPr lang="en-US" altLang="ja-JP" dirty="0"/>
              <a:t>slider</a:t>
            </a:r>
          </a:p>
          <a:p>
            <a:pPr lvl="2"/>
            <a:r>
              <a:rPr lang="en-US" altLang="ja-JP" dirty="0"/>
              <a:t>Step</a:t>
            </a:r>
            <a:r>
              <a:rPr lang="ja-JP" altLang="en-US" dirty="0"/>
              <a:t>：</a:t>
            </a:r>
            <a:r>
              <a:rPr lang="en-US" altLang="ja-JP" dirty="0"/>
              <a:t>0.01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5CD268-2E18-42E3-A722-610DB49C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30" y="2129336"/>
            <a:ext cx="4097331" cy="35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 err="1"/>
              <a:t>houghcircles_dp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2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houghcircles_minDist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30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/>
              <a:t>houghcircles_param1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267EFE6-4242-4B34-86B9-27D09A19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42" y="3158493"/>
            <a:ext cx="3851920" cy="3296282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1533695-3B4E-4474-B17A-45168934B90F}"/>
              </a:ext>
            </a:extLst>
          </p:cNvPr>
          <p:cNvSpPr/>
          <p:nvPr/>
        </p:nvSpPr>
        <p:spPr>
          <a:xfrm>
            <a:off x="4835465" y="1800728"/>
            <a:ext cx="3851920" cy="947500"/>
          </a:xfrm>
          <a:prstGeom prst="wedgeRoundRectCallout">
            <a:avLst>
              <a:gd name="adj1" fmla="val -86173"/>
              <a:gd name="adj2" fmla="val 865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Widget</a:t>
            </a:r>
            <a:r>
              <a:rPr kumimoji="1" lang="ja-JP" altLang="en-US" sz="2000" dirty="0">
                <a:solidFill>
                  <a:schemeClr val="tx1"/>
                </a:solidFill>
              </a:rPr>
              <a:t>が</a:t>
            </a:r>
            <a:r>
              <a:rPr kumimoji="1" lang="en-US" altLang="ja-JP" sz="2000" dirty="0">
                <a:solidFill>
                  <a:schemeClr val="tx1"/>
                </a:solidFill>
              </a:rPr>
              <a:t>slider</a:t>
            </a:r>
            <a:r>
              <a:rPr kumimoji="1" lang="ja-JP" altLang="en-US" sz="2000" dirty="0">
                <a:solidFill>
                  <a:schemeClr val="tx1"/>
                </a:solidFill>
              </a:rPr>
              <a:t>になっている場合は、必ず</a:t>
            </a:r>
            <a:r>
              <a:rPr kumimoji="1" lang="en-US" altLang="ja-JP" sz="2000" dirty="0">
                <a:solidFill>
                  <a:schemeClr val="tx1"/>
                </a:solidFill>
              </a:rPr>
              <a:t>text</a:t>
            </a:r>
            <a:r>
              <a:rPr kumimoji="1" lang="ja-JP" altLang="en-US" sz="2000" dirty="0">
                <a:solidFill>
                  <a:schemeClr val="tx1"/>
                </a:solidFill>
              </a:rPr>
              <a:t>に変更する</a:t>
            </a:r>
          </a:p>
        </p:txBody>
      </p:sp>
    </p:spTree>
    <p:extLst>
      <p:ext uri="{BB962C8B-B14F-4D97-AF65-F5344CB8AC3E}">
        <p14:creationId xmlns:p14="http://schemas.microsoft.com/office/powerpoint/2010/main" val="21398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/>
              <a:t>houghcircles_param2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houghcircles_maxRadius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F1D07D-6987-4BB6-B912-ECAD444F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34" y="2251185"/>
            <a:ext cx="3499466" cy="30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8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コード生成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1223755"/>
            <a:ext cx="8348234" cy="1125125"/>
          </a:xfrm>
        </p:spPr>
        <p:txBody>
          <a:bodyPr/>
          <a:lstStyle/>
          <a:p>
            <a:r>
              <a:rPr lang="ja-JP" altLang="en-US" dirty="0"/>
              <a:t>コード生成後、ファイルが生成されたかを確認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7A95F6-F945-416C-8381-4D8103E8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0" y="2710219"/>
            <a:ext cx="2704762" cy="34666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77A6524-BFC2-432C-A20F-EA9C24AA7E19}"/>
              </a:ext>
            </a:extLst>
          </p:cNvPr>
          <p:cNvSpPr/>
          <p:nvPr/>
        </p:nvSpPr>
        <p:spPr>
          <a:xfrm>
            <a:off x="341442" y="4753007"/>
            <a:ext cx="720080" cy="405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7C6207-0EC5-48FB-8A56-9E9E4B40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59" y="3729348"/>
            <a:ext cx="5476190" cy="1352381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28C7B59-F448-4AB8-B07D-5554C7878B57}"/>
              </a:ext>
            </a:extLst>
          </p:cNvPr>
          <p:cNvSpPr/>
          <p:nvPr/>
        </p:nvSpPr>
        <p:spPr>
          <a:xfrm>
            <a:off x="3328659" y="2372255"/>
            <a:ext cx="5638451" cy="1125125"/>
          </a:xfrm>
          <a:prstGeom prst="wedgeRoundRectCallout">
            <a:avLst>
              <a:gd name="adj1" fmla="val -19555"/>
              <a:gd name="adj2" fmla="val 1024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プロジェクトを右クリックして、「表示方法」→「システムエクスプローラー」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6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 err="1">
                <a:solidFill>
                  <a:srgbClr val="FF0000"/>
                </a:solidFill>
              </a:rPr>
              <a:t>src</a:t>
            </a:r>
            <a:r>
              <a:rPr lang="ja-JP" altLang="en-US" dirty="0"/>
              <a:t>フォルダ内の</a:t>
            </a:r>
            <a:r>
              <a:rPr lang="en-US" altLang="ja-JP" kern="0" dirty="0">
                <a:solidFill>
                  <a:srgbClr val="FF0000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をメモ帳等で編集する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1800" dirty="0">
                <a:solidFill>
                  <a:srgbClr val="5F5F5F"/>
                </a:solidFill>
              </a:rPr>
              <a:t>※ </a:t>
            </a:r>
            <a:r>
              <a:rPr lang="en-US" altLang="ja-JP" sz="1800" dirty="0" err="1">
                <a:solidFill>
                  <a:srgbClr val="5F5F5F"/>
                </a:solidFill>
              </a:rPr>
              <a:t>CircleTracking</a:t>
            </a:r>
            <a:r>
              <a:rPr lang="ja-JP" altLang="en-US" sz="1800" dirty="0">
                <a:solidFill>
                  <a:srgbClr val="5F5F5F"/>
                </a:solidFill>
              </a:rPr>
              <a:t>フォルダ直下の</a:t>
            </a:r>
            <a:r>
              <a:rPr lang="en-US" altLang="ja-JP" sz="1800" dirty="0">
                <a:solidFill>
                  <a:srgbClr val="5F5F5F"/>
                </a:solidFill>
              </a:rPr>
              <a:t>CMakeLists.txt</a:t>
            </a:r>
            <a:r>
              <a:rPr lang="ja-JP" altLang="en-US" sz="1800" dirty="0">
                <a:solidFill>
                  <a:srgbClr val="5F5F5F"/>
                </a:solidFill>
              </a:rPr>
              <a:t>ではないので注意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r>
              <a:rPr lang="en-US" altLang="ja-JP" dirty="0">
                <a:solidFill>
                  <a:srgbClr val="5F5F5F"/>
                </a:solidFill>
              </a:rPr>
              <a:t>OpenCV</a:t>
            </a:r>
            <a:r>
              <a:rPr lang="ja-JP" altLang="en-US" dirty="0">
                <a:solidFill>
                  <a:srgbClr val="5F5F5F"/>
                </a:solidFill>
              </a:rPr>
              <a:t>を使うため、</a:t>
            </a:r>
            <a:r>
              <a:rPr lang="en-US" altLang="ja-JP" dirty="0" err="1">
                <a:solidFill>
                  <a:srgbClr val="5F5F5F"/>
                </a:solidFill>
              </a:rPr>
              <a:t>find_package</a:t>
            </a:r>
            <a:r>
              <a:rPr lang="ja-JP" altLang="en-US" dirty="0">
                <a:solidFill>
                  <a:srgbClr val="5F5F5F"/>
                </a:solidFill>
              </a:rPr>
              <a:t>でライブラリを検出する。</a:t>
            </a:r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C49F77-F141-47F8-BFCE-D0C0E782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68" y="2816794"/>
            <a:ext cx="5885714" cy="9809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5089F9-F6A3-4703-9C80-62C6689130DB}"/>
              </a:ext>
            </a:extLst>
          </p:cNvPr>
          <p:cNvSpPr txBox="1"/>
          <p:nvPr/>
        </p:nvSpPr>
        <p:spPr>
          <a:xfrm>
            <a:off x="1141655" y="5131336"/>
            <a:ext cx="6660739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CircleTracking.cpp )</a:t>
            </a:r>
          </a:p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CircleTrackingComp.cpp)</a:t>
            </a:r>
          </a:p>
          <a:p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9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185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画像処理実習</a:t>
            </a:r>
            <a:r>
              <a:rPr lang="en-US" altLang="ja-JP" sz="16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https://openrtm.org/openrtm/ja/node/7197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A8B6CC-A617-4919-8616-8873DF7C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71" y="2410994"/>
            <a:ext cx="7497325" cy="40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lang="ja-JP" altLang="en-US" dirty="0"/>
              <a:t>リンクするライブラリに</a:t>
            </a:r>
            <a:r>
              <a:rPr lang="en-US" altLang="ja-JP" dirty="0"/>
              <a:t>OpenCV</a:t>
            </a:r>
            <a:r>
              <a:rPr lang="ja-JP" altLang="en-US" dirty="0"/>
              <a:t>を追加する</a:t>
            </a:r>
          </a:p>
          <a:p>
            <a:pPr lvl="1"/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か所</a:t>
            </a:r>
            <a:endParaRPr lang="en-US" altLang="ja-JP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86A92B-6F61-40D1-B979-02A00426399E}"/>
              </a:ext>
            </a:extLst>
          </p:cNvPr>
          <p:cNvSpPr txBox="1"/>
          <p:nvPr/>
        </p:nvSpPr>
        <p:spPr>
          <a:xfrm>
            <a:off x="312445" y="2517293"/>
            <a:ext cx="8539748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 ${OPENRTM_LIBRARIES}) 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950254-4D5E-4F2A-A49C-275821DE3744}"/>
              </a:ext>
            </a:extLst>
          </p:cNvPr>
          <p:cNvSpPr txBox="1"/>
          <p:nvPr/>
        </p:nvSpPr>
        <p:spPr>
          <a:xfrm>
            <a:off x="61889" y="3701932"/>
            <a:ext cx="904086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(${PROJECT_NAME}Comp ${OPENRTM_LIBRARIES})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768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67F184AB-1128-4828-9B95-8703E8A2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03" y="2840589"/>
            <a:ext cx="3968009" cy="319870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054848"/>
          </a:xfrm>
        </p:spPr>
        <p:txBody>
          <a:bodyPr/>
          <a:lstStyle/>
          <a:p>
            <a:r>
              <a:rPr lang="en-US" altLang="ja-JP" sz="2800" dirty="0" err="1"/>
              <a:t>CMake</a:t>
            </a:r>
            <a:r>
              <a:rPr lang="en-US" altLang="ja-JP" sz="2800" dirty="0"/>
              <a:t>(</a:t>
            </a:r>
            <a:r>
              <a:rPr lang="en-US" altLang="ja-JP" sz="2800" dirty="0" err="1"/>
              <a:t>cmake-gui</a:t>
            </a:r>
            <a:r>
              <a:rPr lang="en-US" altLang="ja-JP" sz="2800" dirty="0"/>
              <a:t>)</a:t>
            </a:r>
            <a:r>
              <a:rPr lang="ja-JP" altLang="en-US" sz="2800" dirty="0"/>
              <a:t>でビルドに必要なファイル</a:t>
            </a:r>
            <a:r>
              <a:rPr lang="en-US" altLang="ja-JP" sz="2800" dirty="0"/>
              <a:t>(Visual Studio</a:t>
            </a:r>
            <a:r>
              <a:rPr lang="ja-JP" altLang="en-US" sz="2800" dirty="0"/>
              <a:t>のプロジェクトファイル等</a:t>
            </a:r>
            <a:r>
              <a:rPr lang="en-US" altLang="ja-JP" sz="2800" dirty="0"/>
              <a:t>)</a:t>
            </a:r>
            <a:r>
              <a:rPr lang="ja-JP" altLang="en-US" sz="2800" dirty="0"/>
              <a:t>を生成</a:t>
            </a:r>
            <a:endParaRPr lang="en-US" altLang="ja-JP" sz="2800" dirty="0"/>
          </a:p>
          <a:p>
            <a:endParaRPr lang="en-US" altLang="ja-JP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71AFF66-85D3-404F-8F52-C89CDDBB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6" y="3611179"/>
            <a:ext cx="4183036" cy="2602046"/>
          </a:xfrm>
          <a:prstGeom prst="rect">
            <a:avLst/>
          </a:prstGeom>
        </p:spPr>
      </p:pic>
      <p:sp>
        <p:nvSpPr>
          <p:cNvPr id="13" name="矢印: 下カーブ 12">
            <a:extLst>
              <a:ext uri="{FF2B5EF4-FFF2-40B4-BE49-F238E27FC236}">
                <a16:creationId xmlns:a16="http://schemas.microsoft.com/office/drawing/2014/main" id="{DD45234B-4B62-4440-A1EB-0A1444DC96CA}"/>
              </a:ext>
            </a:extLst>
          </p:cNvPr>
          <p:cNvSpPr/>
          <p:nvPr/>
        </p:nvSpPr>
        <p:spPr>
          <a:xfrm rot="20447919">
            <a:off x="3496290" y="3876472"/>
            <a:ext cx="1530170" cy="865188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D2F432B9-2BEF-41C2-BFCD-26D164796449}"/>
              </a:ext>
            </a:extLst>
          </p:cNvPr>
          <p:cNvSpPr/>
          <p:nvPr/>
        </p:nvSpPr>
        <p:spPr>
          <a:xfrm>
            <a:off x="179389" y="2226177"/>
            <a:ext cx="4224440" cy="1125125"/>
          </a:xfrm>
          <a:prstGeom prst="wedgeRoundRectCallout">
            <a:avLst>
              <a:gd name="adj1" fmla="val 33010"/>
              <a:gd name="adj2" fmla="val 864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①</a:t>
            </a:r>
            <a:r>
              <a:rPr lang="en-US" altLang="ja-JP" sz="2000" dirty="0">
                <a:solidFill>
                  <a:schemeClr val="tx1"/>
                </a:solidFill>
              </a:rPr>
              <a:t>CMakeLists.txt</a:t>
            </a:r>
            <a:r>
              <a:rPr lang="ja-JP" altLang="en-US" sz="2000" dirty="0">
                <a:solidFill>
                  <a:schemeClr val="tx1"/>
                </a:solidFill>
              </a:rPr>
              <a:t>を</a:t>
            </a:r>
            <a:r>
              <a:rPr lang="en-US" altLang="ja-JP" sz="2000" dirty="0" err="1">
                <a:solidFill>
                  <a:schemeClr val="tx1"/>
                </a:solidFill>
              </a:rPr>
              <a:t>cmake-gui</a:t>
            </a:r>
            <a:r>
              <a:rPr lang="ja-JP" altLang="en-US" sz="2000" dirty="0">
                <a:solidFill>
                  <a:schemeClr val="tx1"/>
                </a:solidFill>
              </a:rPr>
              <a:t>にドラッグアンドドロップする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※</a:t>
            </a:r>
            <a:r>
              <a:rPr kumimoji="1" lang="en-US" altLang="ja-JP" dirty="0" err="1">
                <a:solidFill>
                  <a:schemeClr val="tx1"/>
                </a:solidFill>
              </a:rPr>
              <a:t>CircleTracking</a:t>
            </a:r>
            <a:r>
              <a:rPr kumimoji="1" lang="ja-JP" altLang="en-US" dirty="0">
                <a:solidFill>
                  <a:schemeClr val="tx1"/>
                </a:solidFill>
              </a:rPr>
              <a:t>フォルダ直下の</a:t>
            </a:r>
            <a:r>
              <a:rPr kumimoji="1" lang="en-US" altLang="ja-JP" dirty="0" err="1">
                <a:solidFill>
                  <a:schemeClr val="tx1"/>
                </a:solidFill>
              </a:rPr>
              <a:t>CMakeLists</a:t>
            </a:r>
            <a:r>
              <a:rPr kumimoji="1" lang="ja-JP" altLang="en-US" dirty="0">
                <a:solidFill>
                  <a:schemeClr val="tx1"/>
                </a:solidFill>
              </a:rPr>
              <a:t>を使う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B2424DF-DC39-470A-B81B-21431D483554}"/>
              </a:ext>
            </a:extLst>
          </p:cNvPr>
          <p:cNvSpPr/>
          <p:nvPr/>
        </p:nvSpPr>
        <p:spPr>
          <a:xfrm>
            <a:off x="5517105" y="3608403"/>
            <a:ext cx="2013054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EFE214B-F388-40CF-A2E4-015531BC7063}"/>
              </a:ext>
            </a:extLst>
          </p:cNvPr>
          <p:cNvSpPr/>
          <p:nvPr/>
        </p:nvSpPr>
        <p:spPr>
          <a:xfrm>
            <a:off x="4494193" y="2172917"/>
            <a:ext cx="4224440" cy="726459"/>
          </a:xfrm>
          <a:prstGeom prst="wedgeRoundRectCallout">
            <a:avLst>
              <a:gd name="adj1" fmla="val 16175"/>
              <a:gd name="adj2" fmla="val 1301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②「</a:t>
            </a:r>
            <a:r>
              <a:rPr lang="en-US" altLang="ja-JP" sz="2000" dirty="0">
                <a:solidFill>
                  <a:schemeClr val="tx1"/>
                </a:solidFill>
              </a:rPr>
              <a:t>Where to build the binaries</a:t>
            </a:r>
            <a:r>
              <a:rPr lang="ja-JP" altLang="en-US" sz="2000" dirty="0">
                <a:solidFill>
                  <a:schemeClr val="tx1"/>
                </a:solidFill>
              </a:rPr>
              <a:t>」のパスの後ろに「</a:t>
            </a:r>
            <a:r>
              <a:rPr lang="en-US" altLang="ja-JP" sz="2000" dirty="0">
                <a:solidFill>
                  <a:schemeClr val="tx1"/>
                </a:solidFill>
              </a:rPr>
              <a:t>/build</a:t>
            </a:r>
            <a:r>
              <a:rPr lang="ja-JP" altLang="en-US" sz="2000" dirty="0">
                <a:solidFill>
                  <a:schemeClr val="tx1"/>
                </a:solidFill>
              </a:rPr>
              <a:t>」を追加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BD7C6F8-5B5A-45CD-9BFC-BA7577FC35E9}"/>
              </a:ext>
            </a:extLst>
          </p:cNvPr>
          <p:cNvSpPr/>
          <p:nvPr/>
        </p:nvSpPr>
        <p:spPr>
          <a:xfrm>
            <a:off x="4552395" y="5263055"/>
            <a:ext cx="531819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84ABCEC-674A-4160-AB84-8BB15D1D074E}"/>
              </a:ext>
            </a:extLst>
          </p:cNvPr>
          <p:cNvSpPr/>
          <p:nvPr/>
        </p:nvSpPr>
        <p:spPr>
          <a:xfrm>
            <a:off x="5136436" y="5263054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1F1EBF87-898F-4AB3-A717-1668247F2DE3}"/>
              </a:ext>
            </a:extLst>
          </p:cNvPr>
          <p:cNvSpPr/>
          <p:nvPr/>
        </p:nvSpPr>
        <p:spPr>
          <a:xfrm>
            <a:off x="4371886" y="5714980"/>
            <a:ext cx="3710503" cy="1050769"/>
          </a:xfrm>
          <a:prstGeom prst="wedgeRoundRectCallout">
            <a:avLst>
              <a:gd name="adj1" fmla="val -22864"/>
              <a:gd name="adj2" fmla="val -64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③「</a:t>
            </a:r>
            <a:r>
              <a:rPr lang="en-US" altLang="ja-JP" sz="2000" dirty="0">
                <a:solidFill>
                  <a:schemeClr val="tx1"/>
                </a:solidFill>
              </a:rPr>
              <a:t>Configure</a:t>
            </a:r>
            <a:r>
              <a:rPr lang="ja-JP" altLang="en-US" sz="2000" dirty="0">
                <a:solidFill>
                  <a:schemeClr val="tx1"/>
                </a:solidFill>
              </a:rPr>
              <a:t>」ボタンを押す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④「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Genarate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⑤「</a:t>
            </a:r>
            <a:r>
              <a:rPr kumimoji="1" lang="en-US" altLang="ja-JP" sz="2000" dirty="0">
                <a:solidFill>
                  <a:schemeClr val="tx1"/>
                </a:solidFill>
              </a:rPr>
              <a:t>Open Project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71C760A-DDEC-4E6B-B3DA-A92F16ABD11F}"/>
              </a:ext>
            </a:extLst>
          </p:cNvPr>
          <p:cNvSpPr/>
          <p:nvPr/>
        </p:nvSpPr>
        <p:spPr>
          <a:xfrm>
            <a:off x="5675648" y="5258748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495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125124"/>
          </a:xfrm>
        </p:spPr>
        <p:txBody>
          <a:bodyPr/>
          <a:lstStyle/>
          <a:p>
            <a:r>
              <a:rPr lang="en-US" altLang="ja-JP" kern="0" dirty="0" err="1">
                <a:solidFill>
                  <a:srgbClr val="5F5F5F"/>
                </a:solidFill>
              </a:rPr>
              <a:t>CircleTracking.h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2400" dirty="0"/>
              <a:t>opencv2/opencv.hpp</a:t>
            </a:r>
            <a:r>
              <a:rPr lang="ja-JP" altLang="en-US" sz="2400" dirty="0"/>
              <a:t>をインクルードする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r>
              <a:rPr lang="ja-JP" altLang="en-US" sz="2400" dirty="0"/>
              <a:t>「</a:t>
            </a:r>
            <a:r>
              <a:rPr lang="en-US" altLang="ja-JP" sz="2400" dirty="0"/>
              <a:t>private:</a:t>
            </a:r>
            <a:r>
              <a:rPr lang="ja-JP" altLang="en-US" sz="2400" dirty="0"/>
              <a:t>」の下あたりに、以下の</a:t>
            </a:r>
            <a:r>
              <a:rPr lang="en-US" altLang="ja-JP" sz="2400" dirty="0"/>
              <a:t>3</a:t>
            </a:r>
            <a:r>
              <a:rPr lang="ja-JP" altLang="en-US" sz="2400" dirty="0"/>
              <a:t>行を追加する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B95C69-3E4E-4815-AA67-AB2B1DCD9CE2}"/>
              </a:ext>
            </a:extLst>
          </p:cNvPr>
          <p:cNvSpPr txBox="1"/>
          <p:nvPr/>
        </p:nvSpPr>
        <p:spPr>
          <a:xfrm>
            <a:off x="1896238" y="5232182"/>
            <a:ext cx="535559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314: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CE5B8F08-42F2-4A29-9F23-DE4560BE2C69}"/>
              </a:ext>
            </a:extLst>
          </p:cNvPr>
          <p:cNvSpPr/>
          <p:nvPr/>
        </p:nvSpPr>
        <p:spPr>
          <a:xfrm>
            <a:off x="179388" y="4454202"/>
            <a:ext cx="4224440" cy="720080"/>
          </a:xfrm>
          <a:prstGeom prst="wedgeRoundRectCallout">
            <a:avLst>
              <a:gd name="adj1" fmla="val 23331"/>
              <a:gd name="adj2" fmla="val 705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入力画像データ、出力画像データを格納する変数を宣言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965EC094-23ED-4E61-856B-1EB0BBEA520B}"/>
              </a:ext>
            </a:extLst>
          </p:cNvPr>
          <p:cNvSpPr/>
          <p:nvPr/>
        </p:nvSpPr>
        <p:spPr>
          <a:xfrm>
            <a:off x="4688727" y="4252153"/>
            <a:ext cx="5025405" cy="1260101"/>
          </a:xfrm>
          <a:prstGeom prst="wedgeRoundRectCallout">
            <a:avLst>
              <a:gd name="adj1" fmla="val -36239"/>
              <a:gd name="adj2" fmla="val 5993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移動ロボットの回転方向を格納する変数を宣言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0</a:t>
            </a:r>
            <a:r>
              <a:rPr kumimoji="1" lang="ja-JP" altLang="en-US" sz="1800" dirty="0">
                <a:solidFill>
                  <a:schemeClr val="tx1"/>
                </a:solidFill>
              </a:rPr>
              <a:t>：回転方向を指定しない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1"/>
                </a:solidFill>
              </a:rPr>
              <a:t>1</a:t>
            </a:r>
            <a:r>
              <a:rPr lang="ja-JP" altLang="en-US" sz="1800" dirty="0">
                <a:solidFill>
                  <a:schemeClr val="tx1"/>
                </a:solidFill>
              </a:rPr>
              <a:t>：左回りの回転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2</a:t>
            </a:r>
            <a:r>
              <a:rPr lang="ja-JP" altLang="en-US" sz="1800" dirty="0">
                <a:solidFill>
                  <a:schemeClr val="tx1"/>
                </a:solidFill>
              </a:rPr>
              <a:t>：右回りの回転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2A45A0-4796-4DB3-BF3B-3D445AEAE01D}"/>
              </a:ext>
            </a:extLst>
          </p:cNvPr>
          <p:cNvSpPr txBox="1"/>
          <p:nvPr/>
        </p:nvSpPr>
        <p:spPr>
          <a:xfrm>
            <a:off x="1364461" y="2213865"/>
            <a:ext cx="643571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DataInPort.h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DataOutPort.h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&lt;opencv2/opencv.hpp&gt;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3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865189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208DDE-974F-4527-98AE-289DAB4B87AB}"/>
              </a:ext>
            </a:extLst>
          </p:cNvPr>
          <p:cNvSpPr txBox="1"/>
          <p:nvPr/>
        </p:nvSpPr>
        <p:spPr>
          <a:xfrm>
            <a:off x="870338" y="1943835"/>
            <a:ext cx="740332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進行方向を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0(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回転方向を指定しない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3DFB71-71AA-4D59-84FD-09C36ABD622F}"/>
              </a:ext>
            </a:extLst>
          </p:cNvPr>
          <p:cNvSpPr txBox="1"/>
          <p:nvPr/>
        </p:nvSpPr>
        <p:spPr>
          <a:xfrm>
            <a:off x="874326" y="4310128"/>
            <a:ext cx="7415985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onDeactivated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画像用メモリの解放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713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E29016-189A-4155-8045-6510CB2DF6C1}"/>
              </a:ext>
            </a:extLst>
          </p:cNvPr>
          <p:cNvSpPr txBox="1"/>
          <p:nvPr/>
        </p:nvSpPr>
        <p:spPr>
          <a:xfrm>
            <a:off x="33060" y="1810464"/>
            <a:ext cx="9110940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onExecute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gray;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::vector&lt;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::Vec3f&gt; circles;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3986935" y="2213865"/>
            <a:ext cx="4224440" cy="914371"/>
          </a:xfrm>
          <a:prstGeom prst="wedgeRoundRectCallout">
            <a:avLst>
              <a:gd name="adj1" fmla="val -34667"/>
              <a:gd name="adj2" fmla="val 9993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800" dirty="0">
                <a:solidFill>
                  <a:schemeClr val="tx1"/>
                </a:solidFill>
              </a:rPr>
              <a:t> (</a:t>
            </a:r>
            <a:r>
              <a:rPr kumimoji="1" lang="en-US" altLang="ja-JP" sz="1800" dirty="0" err="1">
                <a:solidFill>
                  <a:schemeClr val="tx1"/>
                </a:solidFill>
              </a:rPr>
              <a:t>image_in</a:t>
            </a:r>
            <a:r>
              <a:rPr kumimoji="1" lang="en-US" altLang="ja-JP" sz="1800" dirty="0">
                <a:solidFill>
                  <a:schemeClr val="tx1"/>
                </a:solidFill>
              </a:rPr>
              <a:t>) </a:t>
            </a:r>
            <a:r>
              <a:rPr kumimoji="1" lang="ja-JP" altLang="en-US" sz="1800" dirty="0">
                <a:solidFill>
                  <a:schemeClr val="tx1"/>
                </a:solidFill>
              </a:rPr>
              <a:t>でデータを受信して、</a:t>
            </a:r>
            <a:r>
              <a:rPr lang="ja-JP" altLang="en-US" sz="1800" dirty="0">
                <a:solidFill>
                  <a:schemeClr val="tx1"/>
                </a:solidFill>
              </a:rPr>
              <a:t>変数</a:t>
            </a:r>
            <a:r>
              <a:rPr lang="en-US" altLang="ja-JP" sz="1800" dirty="0" err="1">
                <a:solidFill>
                  <a:schemeClr val="tx1"/>
                </a:solidFill>
              </a:rPr>
              <a:t>m_imageBuff</a:t>
            </a:r>
            <a:r>
              <a:rPr lang="ja-JP" altLang="en-US" sz="1800" dirty="0">
                <a:solidFill>
                  <a:schemeClr val="tx1"/>
                </a:solidFill>
              </a:rPr>
              <a:t>に画像データをコピーするまでの処理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6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0FFF1-88FD-46EE-81C1-111272DE3BB0}"/>
              </a:ext>
            </a:extLst>
          </p:cNvPr>
          <p:cNvSpPr txBox="1"/>
          <p:nvPr/>
        </p:nvSpPr>
        <p:spPr>
          <a:xfrm>
            <a:off x="447835" y="2256008"/>
            <a:ext cx="8471587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カラー画像をグレースケールに変換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cvtC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olor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gray,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::COLOR_BGR2GRAY);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HoughCircles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関数で円を検出する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HoughCir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(gray, circles,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::HOUGH_GRADIENT,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m_houghcircles_dp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m_houghcircles_minDist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m_houghcircles_param1,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m_houghcircles_param2,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m_houghcircles_maxRadius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916590" y="4599130"/>
            <a:ext cx="315035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グレースケール画像から円を検出するまでの処理</a:t>
            </a:r>
            <a:endParaRPr kumimoji="1"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16CC99A-56FA-49C3-8DA0-B1860FC4B8B5}"/>
              </a:ext>
            </a:extLst>
          </p:cNvPr>
          <p:cNvSpPr/>
          <p:nvPr/>
        </p:nvSpPr>
        <p:spPr>
          <a:xfrm>
            <a:off x="4786154" y="4707531"/>
            <a:ext cx="422444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HoughCircles</a:t>
            </a:r>
            <a:r>
              <a:rPr kumimoji="1" lang="ja-JP" altLang="en-US" sz="1800" dirty="0">
                <a:solidFill>
                  <a:schemeClr val="tx1"/>
                </a:solidFill>
              </a:rPr>
              <a:t>関数の引数にコンフィギュレーションパラメータの変数を指定する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1238327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1AA2601-F0BC-4D5B-AE39-BE268AB0DE52}"/>
              </a:ext>
            </a:extLst>
          </p:cNvPr>
          <p:cNvSpPr txBox="1"/>
          <p:nvPr/>
        </p:nvSpPr>
        <p:spPr>
          <a:xfrm>
            <a:off x="73208" y="1835666"/>
            <a:ext cx="6707469" cy="47397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円を検出できた場合の処理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円の位置が画像の左側の場合は左回りに回転するように設定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円の位置が画像の右側の場合は右回りに回転するように設定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円を検出できなかった場合は回転方向の指定をしないように設定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4351529" y="5571413"/>
            <a:ext cx="4719263" cy="1241430"/>
          </a:xfrm>
          <a:prstGeom prst="wedgeRoundRectCallout">
            <a:avLst>
              <a:gd name="adj1" fmla="val -57493"/>
              <a:gd name="adj2" fmla="val -483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以下の条件で移動ロボットの回転方向を変更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円が検出できた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円が画像の左側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円が画像の右側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円が検出できなかった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0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9F4953-CE7E-4D04-8E91-6EE8ADA1BE4F}"/>
              </a:ext>
            </a:extLst>
          </p:cNvPr>
          <p:cNvSpPr txBox="1"/>
          <p:nvPr/>
        </p:nvSpPr>
        <p:spPr>
          <a:xfrm>
            <a:off x="78038" y="1808820"/>
            <a:ext cx="8985250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元のカラー画像をコピーして円の情報を画像に追加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 : circles)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円の情報を付加した画像データを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確認用に検出した円を元の画像に付加して、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OutPort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image_out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から出力する処理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70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1481BC-A131-46C0-87B5-082016DAD351}"/>
              </a:ext>
            </a:extLst>
          </p:cNvPr>
          <p:cNvSpPr txBox="1"/>
          <p:nvPr/>
        </p:nvSpPr>
        <p:spPr>
          <a:xfrm>
            <a:off x="746575" y="1958777"/>
            <a:ext cx="4577786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m_velocity_in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円が画像の左側にある場合、左回りに回転する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円が画像の右側にある場合、右回りに回転する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速度指令を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velocity_in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から読み込んで、検出した円の位置により回転速度を変更する処理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1BB81D1E-6D59-4B2F-83D1-23B5730D745D}"/>
              </a:ext>
            </a:extLst>
          </p:cNvPr>
          <p:cNvSpPr/>
          <p:nvPr/>
        </p:nvSpPr>
        <p:spPr>
          <a:xfrm>
            <a:off x="4929818" y="5811405"/>
            <a:ext cx="2927547" cy="503238"/>
          </a:xfrm>
          <a:prstGeom prst="wedgeRoundRectCallout">
            <a:avLst>
              <a:gd name="adj1" fmla="val -74383"/>
              <a:gd name="adj2" fmla="val 1314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ここまで追加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 dirty="0">
                <a:solidFill>
                  <a:schemeClr val="tx1"/>
                </a:solidFill>
              </a:rPr>
              <a:t>編集が完了したらビルドする。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1E161AC-6CF5-4FA4-807F-45290AFE4522}"/>
              </a:ext>
            </a:extLst>
          </p:cNvPr>
          <p:cNvCxnSpPr/>
          <p:nvPr/>
        </p:nvCxnSpPr>
        <p:spPr>
          <a:xfrm>
            <a:off x="881590" y="6084295"/>
            <a:ext cx="32853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53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5" y="1448780"/>
            <a:ext cx="8965960" cy="5310590"/>
          </a:xfrm>
        </p:spPr>
        <p:txBody>
          <a:bodyPr/>
          <a:lstStyle/>
          <a:p>
            <a:r>
              <a:rPr kumimoji="1" lang="ja-JP" altLang="en-US" sz="2400" dirty="0"/>
              <a:t>以下の</a:t>
            </a:r>
            <a:r>
              <a:rPr kumimoji="1" lang="en-US" altLang="ja-JP" sz="2400" dirty="0"/>
              <a:t>5</a:t>
            </a:r>
            <a:r>
              <a:rPr kumimoji="1" lang="ja-JP" altLang="en-US" sz="2400" dirty="0"/>
              <a:t>つの</a:t>
            </a:r>
            <a:r>
              <a:rPr kumimoji="1" lang="en-US" altLang="ja-JP" sz="2400" dirty="0"/>
              <a:t>RTC</a:t>
            </a:r>
            <a:r>
              <a:rPr kumimoji="1" lang="ja-JP" altLang="en-US" sz="2400" dirty="0"/>
              <a:t>を起動する</a:t>
            </a:r>
            <a:endParaRPr kumimoji="1" lang="en-US" altLang="ja-JP" sz="2400" dirty="0"/>
          </a:p>
          <a:p>
            <a:pPr lvl="1"/>
            <a:r>
              <a:rPr lang="en-US" altLang="ja-JP" sz="2000" b="1" dirty="0" err="1"/>
              <a:t>RaspberryPiMouseRTC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RobotController</a:t>
            </a:r>
            <a:endParaRPr lang="en-US" altLang="ja-JP" sz="2000" b="1" dirty="0"/>
          </a:p>
          <a:p>
            <a:pPr lvl="2"/>
            <a:r>
              <a:rPr lang="ja-JP" altLang="en-US" sz="1800" dirty="0"/>
              <a:t>「</a:t>
            </a:r>
            <a:r>
              <a:rPr lang="en-US" altLang="ja-JP" sz="1800" dirty="0"/>
              <a:t>RT</a:t>
            </a:r>
            <a:r>
              <a:rPr lang="ja-JP" altLang="en-US" sz="1800" dirty="0"/>
              <a:t>コンポーネントの作成入門」の資料を参照</a:t>
            </a:r>
            <a:endParaRPr lang="en-US" altLang="ja-JP" sz="1800" dirty="0"/>
          </a:p>
          <a:p>
            <a:pPr lvl="2"/>
            <a:r>
              <a:rPr lang="en-US" altLang="ja-JP" sz="1600" dirty="0">
                <a:hlinkClick r:id="rId2"/>
              </a:rPr>
              <a:t>https://openrtm.org/openrtm/ja/node/6550</a:t>
            </a:r>
            <a:endParaRPr lang="en-US" altLang="ja-JP" sz="1600" dirty="0"/>
          </a:p>
          <a:p>
            <a:pPr lvl="2"/>
            <a:r>
              <a:rPr lang="en-US" altLang="ja-JP" sz="1600" dirty="0">
                <a:hlinkClick r:id="rId3"/>
              </a:rPr>
              <a:t>https://openrtm.org/openrtm/ja/node/6551</a:t>
            </a:r>
            <a:endParaRPr lang="en-US" altLang="ja-JP" sz="1600" dirty="0"/>
          </a:p>
          <a:p>
            <a:pPr lvl="1"/>
            <a:r>
              <a:rPr lang="en-US" altLang="ja-JP" sz="2000" b="1" dirty="0" err="1"/>
              <a:t>OpenCVCamera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CameraViewer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OpenRTM-aist</a:t>
            </a:r>
            <a:r>
              <a:rPr lang="ja-JP" altLang="en-US" sz="1800" dirty="0"/>
              <a:t>のサンプルコンポーネント</a:t>
            </a:r>
            <a:endParaRPr lang="en-US" altLang="ja-JP" sz="1800" dirty="0"/>
          </a:p>
          <a:p>
            <a:pPr lvl="2"/>
            <a:r>
              <a:rPr lang="ja-JP" altLang="en-US" sz="1800" dirty="0"/>
              <a:t>次のスライドで説明</a:t>
            </a:r>
            <a:endParaRPr lang="en-US" altLang="ja-JP" sz="1800" dirty="0"/>
          </a:p>
          <a:p>
            <a:pPr lvl="1"/>
            <a:r>
              <a:rPr lang="en-US" altLang="ja-JP" sz="2000" b="1" dirty="0" err="1"/>
              <a:t>CircleTracking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Windows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build\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フォルダの</a:t>
            </a:r>
            <a:r>
              <a:rPr lang="en-US" altLang="ja-JP" sz="1600" dirty="0">
                <a:solidFill>
                  <a:srgbClr val="FF0000"/>
                </a:solidFill>
              </a:rPr>
              <a:t>Release</a:t>
            </a:r>
            <a:r>
              <a:rPr lang="en-US" altLang="ja-JP" sz="1600" dirty="0"/>
              <a:t>(</a:t>
            </a:r>
            <a:r>
              <a:rPr lang="ja-JP" altLang="en-US" sz="1600" dirty="0"/>
              <a:t>もしくは</a:t>
            </a:r>
            <a:r>
              <a:rPr lang="en-US" altLang="ja-JP" sz="1600" dirty="0">
                <a:solidFill>
                  <a:srgbClr val="FF0000"/>
                </a:solidFill>
              </a:rPr>
              <a:t>Debug</a:t>
            </a:r>
            <a:r>
              <a:rPr lang="en-US" altLang="ja-JP" sz="1600" dirty="0"/>
              <a:t>)</a:t>
            </a:r>
            <a:r>
              <a:rPr lang="ja-JP" altLang="en-US" sz="1600" dirty="0"/>
              <a:t>フォルダ内の実行ファイル</a:t>
            </a:r>
            <a:r>
              <a:rPr lang="en-US" altLang="ja-JP" sz="1600" dirty="0"/>
              <a:t>(Comp.exe)</a:t>
            </a:r>
          </a:p>
          <a:p>
            <a:pPr lvl="2"/>
            <a:r>
              <a:rPr lang="en-US" altLang="ja-JP" sz="1800" dirty="0"/>
              <a:t>Ubuntu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Build/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フォルダ内の実行ファイル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6742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011787"/>
          </a:xfrm>
        </p:spPr>
        <p:txBody>
          <a:bodyPr/>
          <a:lstStyle/>
          <a:p>
            <a:r>
              <a:rPr kumimoji="1" lang="ja-JP" altLang="en-US" sz="2400" dirty="0"/>
              <a:t>発展的な課題として、</a:t>
            </a:r>
            <a:r>
              <a:rPr kumimoji="1" lang="en-US" altLang="ja-JP" sz="2400" dirty="0"/>
              <a:t>OpenCV</a:t>
            </a:r>
            <a:r>
              <a:rPr kumimoji="1" lang="ja-JP" altLang="en-US" sz="2400" dirty="0"/>
              <a:t>を使った画像処理コンポーネントを作成する</a:t>
            </a:r>
            <a:endParaRPr kumimoji="1" lang="en-US" altLang="ja-JP" sz="2400" dirty="0"/>
          </a:p>
          <a:p>
            <a:pPr lvl="1"/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画像処理コンポーネントの作成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25508"/>
                  </p:ext>
                </p:extLst>
              </p:nvPr>
            </p:nvGraphicFramePr>
            <p:xfrm>
              <a:off x="3215745" y="3597421"/>
              <a:ext cx="2712501" cy="23317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12501" cy="2331799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5745" y="3597421"/>
                <a:ext cx="2712501" cy="2331799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389CAA7-5B91-4E02-9A51-16D15F87AEE3}"/>
              </a:ext>
            </a:extLst>
          </p:cNvPr>
          <p:cNvGrpSpPr/>
          <p:nvPr/>
        </p:nvGrpSpPr>
        <p:grpSpPr>
          <a:xfrm>
            <a:off x="3514711" y="2142698"/>
            <a:ext cx="2135215" cy="1575175"/>
            <a:chOff x="771600" y="2100179"/>
            <a:chExt cx="2135215" cy="1575175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913425D-38EF-4F63-A93F-C210FB799106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: 塗りつぶしなし 13">
              <a:extLst>
                <a:ext uri="{FF2B5EF4-FFF2-40B4-BE49-F238E27FC236}">
                  <a16:creationId xmlns:a16="http://schemas.microsoft.com/office/drawing/2014/main" id="{8062AC08-0122-4347-BDC3-92C2B5AFD4E8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8E8D2A08-54D7-4CB4-B152-D91E56EFBE97}"/>
              </a:ext>
            </a:extLst>
          </p:cNvPr>
          <p:cNvSpPr/>
          <p:nvPr/>
        </p:nvSpPr>
        <p:spPr>
          <a:xfrm>
            <a:off x="179388" y="4374105"/>
            <a:ext cx="2952452" cy="1895000"/>
          </a:xfrm>
          <a:prstGeom prst="wedgeRoundRectCallout">
            <a:avLst>
              <a:gd name="adj1" fmla="val 35196"/>
              <a:gd name="adj2" fmla="val -642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課題：円形の図形をカメラで検出して、移動ロボットの向きを追従させる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3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67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967 0.00047 L 0.28941 0.000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28941 0.00047 L -1.66667E-6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en-US" altLang="ja-JP" sz="2400" dirty="0" err="1"/>
              <a:t>OpenCVCamera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カメラから取得した画像を</a:t>
            </a:r>
            <a:r>
              <a:rPr lang="en-US" altLang="ja-JP" sz="2000" dirty="0" err="1"/>
              <a:t>OutPort</a:t>
            </a:r>
            <a:r>
              <a:rPr lang="ja-JP" altLang="en-US" sz="2000" dirty="0"/>
              <a:t>から出力する</a:t>
            </a:r>
            <a:endParaRPr kumimoji="1" lang="en-US" altLang="ja-JP" sz="2000" dirty="0"/>
          </a:p>
          <a:p>
            <a:r>
              <a:rPr lang="en-US" altLang="ja-JP" sz="2400" dirty="0" err="1"/>
              <a:t>CameraViewer</a:t>
            </a:r>
            <a:endParaRPr lang="en-US" altLang="ja-JP" sz="2400" dirty="0"/>
          </a:p>
          <a:p>
            <a:pPr lvl="1"/>
            <a:r>
              <a:rPr lang="en-US" altLang="ja-JP" sz="2000" dirty="0" err="1"/>
              <a:t>InPort</a:t>
            </a:r>
            <a:r>
              <a:rPr lang="ja-JP" altLang="en-US" sz="2000" dirty="0"/>
              <a:t>で受信した画像データを表示する</a:t>
            </a:r>
            <a:endParaRPr lang="en-US" altLang="ja-JP" sz="2000" dirty="0"/>
          </a:p>
          <a:p>
            <a:pPr lvl="2"/>
            <a:endParaRPr lang="ja-JP" altLang="en-US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03CF1AE-3D09-4516-A264-5D29E6A3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3" y="3564015"/>
            <a:ext cx="8373945" cy="25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ja-JP" altLang="en-US" sz="2800" dirty="0"/>
              <a:t>起動手順</a:t>
            </a:r>
            <a:endParaRPr lang="en-US" altLang="ja-JP" sz="2800" dirty="0"/>
          </a:p>
          <a:p>
            <a:pPr lvl="1"/>
            <a:r>
              <a:rPr lang="en-US" altLang="ja-JP" sz="2400" dirty="0"/>
              <a:t>Windows</a:t>
            </a:r>
          </a:p>
          <a:p>
            <a:pPr lvl="2"/>
            <a:endParaRPr lang="ja-JP" altLang="en-US" sz="1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093759-2894-4415-97F6-DAF404ED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5" y="2348880"/>
            <a:ext cx="3868923" cy="369412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C8A2356-2D98-41F5-958A-A871F353D204}"/>
              </a:ext>
            </a:extLst>
          </p:cNvPr>
          <p:cNvSpPr/>
          <p:nvPr/>
        </p:nvSpPr>
        <p:spPr>
          <a:xfrm>
            <a:off x="541297" y="5787628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51860084-05D7-4391-8C7F-5EA6EA4BCDD3}"/>
              </a:ext>
            </a:extLst>
          </p:cNvPr>
          <p:cNvSpPr/>
          <p:nvPr/>
        </p:nvSpPr>
        <p:spPr>
          <a:xfrm>
            <a:off x="179388" y="4340017"/>
            <a:ext cx="4043335" cy="1050769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画面左下の「ここに入力して検索」に「</a:t>
            </a:r>
            <a:r>
              <a:rPr lang="en-US" altLang="ja-JP" sz="2000" b="1" dirty="0">
                <a:solidFill>
                  <a:schemeClr val="tx1"/>
                </a:solidFill>
              </a:rPr>
              <a:t>C++_OpenCV-Examples</a:t>
            </a:r>
            <a:r>
              <a:rPr lang="ja-JP" altLang="en-US" sz="2000" dirty="0">
                <a:solidFill>
                  <a:schemeClr val="tx1"/>
                </a:solidFill>
              </a:rPr>
              <a:t>」と入力して検索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1BCABC-650E-420A-BC81-1928F9E0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18" y="2917916"/>
            <a:ext cx="4510065" cy="2671291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2D5B4EE-D54B-4490-8579-EAB9FF9EF4B5}"/>
              </a:ext>
            </a:extLst>
          </p:cNvPr>
          <p:cNvSpPr/>
          <p:nvPr/>
        </p:nvSpPr>
        <p:spPr>
          <a:xfrm>
            <a:off x="4572000" y="3609020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D8C70-1283-4E1F-AAC5-7B7B92EC40F1}"/>
              </a:ext>
            </a:extLst>
          </p:cNvPr>
          <p:cNvSpPr/>
          <p:nvPr/>
        </p:nvSpPr>
        <p:spPr>
          <a:xfrm>
            <a:off x="4565394" y="5263099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43774F1-D58D-4C84-B117-80D41D16D5BC}"/>
              </a:ext>
            </a:extLst>
          </p:cNvPr>
          <p:cNvSpPr/>
          <p:nvPr/>
        </p:nvSpPr>
        <p:spPr>
          <a:xfrm>
            <a:off x="4515500" y="1628800"/>
            <a:ext cx="3701905" cy="1320305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エクスプローラーから、以下のファイルをダブルクリックする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tx1"/>
                </a:solidFill>
              </a:rPr>
              <a:t>CameraViewer.bat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chemeClr val="tx1"/>
                </a:solidFill>
              </a:rPr>
              <a:t>OpenCVCamera.bat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8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kumimoji="1" lang="en-US" altLang="ja-JP" dirty="0"/>
              <a:t>RT System Editor</a:t>
            </a:r>
            <a:r>
              <a:rPr kumimoji="1" lang="ja-JP" altLang="en-US" dirty="0"/>
              <a:t>を起動する。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「パースペクティブを開く」画面から起動する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A5A47A-E3AC-43AF-8E10-6520F127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58" y="2245757"/>
            <a:ext cx="4032926" cy="45016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23F8CF-0B71-43BB-A457-1B2DBDC3ECBA}"/>
              </a:ext>
            </a:extLst>
          </p:cNvPr>
          <p:cNvSpPr/>
          <p:nvPr/>
        </p:nvSpPr>
        <p:spPr>
          <a:xfrm>
            <a:off x="2113013" y="3924055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DE474-336E-425F-AA90-278754EEEF81}"/>
              </a:ext>
            </a:extLst>
          </p:cNvPr>
          <p:cNvSpPr/>
          <p:nvPr/>
        </p:nvSpPr>
        <p:spPr>
          <a:xfrm>
            <a:off x="5213569" y="2633566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D95288E-172A-4604-ACAD-A8DFE305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0" y="2388598"/>
            <a:ext cx="670780" cy="74530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E26F0C-D7AB-4EEC-A96D-FE9E7DABAF77}"/>
              </a:ext>
            </a:extLst>
          </p:cNvPr>
          <p:cNvSpPr txBox="1"/>
          <p:nvPr/>
        </p:nvSpPr>
        <p:spPr>
          <a:xfrm>
            <a:off x="4842030" y="231623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AD7FC4-8CBC-4750-937D-D79D7FA9041A}"/>
              </a:ext>
            </a:extLst>
          </p:cNvPr>
          <p:cNvSpPr txBox="1"/>
          <p:nvPr/>
        </p:nvSpPr>
        <p:spPr>
          <a:xfrm>
            <a:off x="1672755" y="397937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61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65972C-8C42-4DE8-ABC6-CB514EAF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275188"/>
            <a:ext cx="3685714" cy="239047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240FD1-39E2-4235-97DE-0022BF8429AB}"/>
              </a:ext>
            </a:extLst>
          </p:cNvPr>
          <p:cNvSpPr/>
          <p:nvPr/>
        </p:nvSpPr>
        <p:spPr>
          <a:xfrm>
            <a:off x="1331640" y="1718810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7D108FF1-2CE4-463A-AF88-4318E8C78FC6}"/>
              </a:ext>
            </a:extLst>
          </p:cNvPr>
          <p:cNvSpPr/>
          <p:nvPr/>
        </p:nvSpPr>
        <p:spPr>
          <a:xfrm>
            <a:off x="145074" y="2614895"/>
            <a:ext cx="4043335" cy="1382556"/>
          </a:xfrm>
          <a:prstGeom prst="wedgeRoundRectCallout">
            <a:avLst>
              <a:gd name="adj1" fmla="val -16174"/>
              <a:gd name="adj2" fmla="val -8571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システムダイアグラムを表示する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9E027C4-A7E4-4334-A2A3-D24DE394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67" y="3074573"/>
            <a:ext cx="770313" cy="84734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BC437A3-5CA9-45F4-A2D7-1F53DD06A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51" y="2708920"/>
            <a:ext cx="3314286" cy="3447619"/>
          </a:xfrm>
          <a:prstGeom prst="rect">
            <a:avLst/>
          </a:prstGeom>
        </p:spPr>
      </p:pic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FEF6DFB-BB8C-4AD0-8E8C-A083EB3705F0}"/>
              </a:ext>
            </a:extLst>
          </p:cNvPr>
          <p:cNvSpPr/>
          <p:nvPr/>
        </p:nvSpPr>
        <p:spPr>
          <a:xfrm>
            <a:off x="4301970" y="1358770"/>
            <a:ext cx="4678103" cy="1802934"/>
          </a:xfrm>
          <a:prstGeom prst="wedgeRoundRectCallout">
            <a:avLst>
              <a:gd name="adj1" fmla="val -7946"/>
              <a:gd name="adj2" fmla="val 717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ネームサービスビューに</a:t>
            </a:r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」がない場合は、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のネームサーバーへ接続する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DEA7B13-4A33-4582-B9FA-A69F3ABD0C76}"/>
              </a:ext>
            </a:extLst>
          </p:cNvPr>
          <p:cNvSpPr/>
          <p:nvPr/>
        </p:nvSpPr>
        <p:spPr>
          <a:xfrm>
            <a:off x="6282190" y="3676515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F14674A-B621-4CF6-B7A0-C1D7C76A3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824" y="2184733"/>
            <a:ext cx="1118421" cy="8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3" name="コンテンツ プレースホルダー 1">
            <a:extLst>
              <a:ext uri="{FF2B5EF4-FFF2-40B4-BE49-F238E27FC236}">
                <a16:creationId xmlns:a16="http://schemas.microsoft.com/office/drawing/2014/main" id="{D20E1FCE-486A-482F-919A-C2439318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/>
              <a:t>RT</a:t>
            </a:r>
            <a:r>
              <a:rPr lang="ja-JP" altLang="en-US" dirty="0"/>
              <a:t> </a:t>
            </a:r>
            <a:r>
              <a:rPr lang="en-US" altLang="ja-JP" dirty="0"/>
              <a:t>System</a:t>
            </a:r>
            <a:r>
              <a:rPr lang="ja-JP" altLang="en-US" dirty="0"/>
              <a:t> </a:t>
            </a:r>
            <a:r>
              <a:rPr lang="en-US" altLang="ja-JP" dirty="0"/>
              <a:t>Editor</a:t>
            </a:r>
            <a:r>
              <a:rPr lang="ja-JP" altLang="en-US" dirty="0"/>
              <a:t>で以下のようにポートを接続してアクティブ化する</a:t>
            </a:r>
            <a:endParaRPr lang="en-US" altLang="ja-JP" dirty="0"/>
          </a:p>
        </p:txBody>
      </p:sp>
      <p:pic>
        <p:nvPicPr>
          <p:cNvPr id="3074" name="Picture 2" descr="/jp/node/7197">
            <a:extLst>
              <a:ext uri="{FF2B5EF4-FFF2-40B4-BE49-F238E27FC236}">
                <a16:creationId xmlns:a16="http://schemas.microsoft.com/office/drawing/2014/main" id="{1E21451F-19C0-4FCE-8721-31D4B17C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1" y="2263312"/>
            <a:ext cx="5193192" cy="43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2E1EEB-C95E-4B7B-A318-88868613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82" y="4067253"/>
            <a:ext cx="2780621" cy="1036413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0F84A0C-CDD0-4895-A679-5EB36F3DAA59}"/>
              </a:ext>
            </a:extLst>
          </p:cNvPr>
          <p:cNvSpPr/>
          <p:nvPr/>
        </p:nvSpPr>
        <p:spPr>
          <a:xfrm>
            <a:off x="5337085" y="2489591"/>
            <a:ext cx="3427577" cy="1802934"/>
          </a:xfrm>
          <a:prstGeom prst="wedgeRoundRectCallout">
            <a:avLst>
              <a:gd name="adj1" fmla="val -21035"/>
              <a:gd name="adj2" fmla="val 736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アクティブ化には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」ボタンを押す。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E27AC1-BFF7-40F8-9A31-378E81E6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35" y="3307270"/>
            <a:ext cx="754530" cy="8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7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490610"/>
          </a:xfrm>
        </p:spPr>
        <p:txBody>
          <a:bodyPr/>
          <a:lstStyle/>
          <a:p>
            <a:r>
              <a:rPr lang="ja-JP" altLang="en-US" dirty="0"/>
              <a:t>円を描いた紙をカメラの前で動かして、</a:t>
            </a:r>
            <a:r>
              <a:rPr lang="en-US" altLang="ja-JP" dirty="0"/>
              <a:t>Raspberry Pi</a:t>
            </a:r>
            <a:r>
              <a:rPr lang="ja-JP" altLang="en-US" dirty="0"/>
              <a:t>マウスの動作を確認する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sz="1100" dirty="0"/>
          </a:p>
          <a:p>
            <a:r>
              <a:rPr lang="ja-JP" altLang="en-US" dirty="0"/>
              <a:t>課題：左右に小刻みに動く</a:t>
            </a:r>
            <a:r>
              <a:rPr lang="ja-JP" altLang="en-US"/>
              <a:t>問題を修正する</a:t>
            </a:r>
            <a:endParaRPr lang="en-US" altLang="ja-JP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2149941"/>
                  </p:ext>
                </p:extLst>
              </p:nvPr>
            </p:nvGraphicFramePr>
            <p:xfrm>
              <a:off x="1158645" y="4108401"/>
              <a:ext cx="1485164" cy="12767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85164" cy="1276720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5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645" y="4108401"/>
                <a:ext cx="1485164" cy="127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1847EE4-2FFC-4DF9-9001-52453ADF81B6}"/>
              </a:ext>
            </a:extLst>
          </p:cNvPr>
          <p:cNvGrpSpPr/>
          <p:nvPr/>
        </p:nvGrpSpPr>
        <p:grpSpPr>
          <a:xfrm>
            <a:off x="1316684" y="3158027"/>
            <a:ext cx="1169085" cy="738826"/>
            <a:chOff x="771600" y="2100179"/>
            <a:chExt cx="2135215" cy="1575175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7A4AE4D-E378-4E88-95C0-A79EA918D800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: 塗りつぶしなし 7">
              <a:extLst>
                <a:ext uri="{FF2B5EF4-FFF2-40B4-BE49-F238E27FC236}">
                  <a16:creationId xmlns:a16="http://schemas.microsoft.com/office/drawing/2014/main" id="{12556ACF-F618-4D64-A893-308805354FF6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9B501C-4352-45A0-AD35-F5024E04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659994"/>
            <a:ext cx="2764746" cy="2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C21C72A-0E3E-4EC0-8CDA-C7389CEB3DF9}"/>
              </a:ext>
            </a:extLst>
          </p:cNvPr>
          <p:cNvSpPr/>
          <p:nvPr/>
        </p:nvSpPr>
        <p:spPr>
          <a:xfrm>
            <a:off x="5067055" y="2303875"/>
            <a:ext cx="3657133" cy="1223565"/>
          </a:xfrm>
          <a:prstGeom prst="wedgeRoundRectCallout">
            <a:avLst>
              <a:gd name="adj1" fmla="val -12343"/>
              <a:gd name="adj2" fmla="val 675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円が正常に検出できているかを、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CameraViewer</a:t>
            </a:r>
            <a:r>
              <a:rPr kumimoji="1" lang="ja-JP" altLang="en-US" sz="2000" dirty="0">
                <a:solidFill>
                  <a:schemeClr val="tx1"/>
                </a:solidFill>
              </a:rPr>
              <a:t>で確認する</a:t>
            </a:r>
          </a:p>
        </p:txBody>
      </p:sp>
    </p:spTree>
    <p:extLst>
      <p:ext uri="{BB962C8B-B14F-4D97-AF65-F5344CB8AC3E}">
        <p14:creationId xmlns:p14="http://schemas.microsoft.com/office/powerpoint/2010/main" val="23935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593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3593 -0.00023 L 0.1534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5347 0.00024 L -4.72222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カメラの</a:t>
            </a:r>
            <a:r>
              <a:rPr lang="en-US" altLang="ja-JP" kern="0" dirty="0">
                <a:solidFill>
                  <a:srgbClr val="5F5F5F"/>
                </a:solidFill>
              </a:rPr>
              <a:t>ID</a:t>
            </a:r>
            <a:r>
              <a:rPr lang="ja-JP" altLang="en-US" kern="0" dirty="0">
                <a:solidFill>
                  <a:srgbClr val="5F5F5F"/>
                </a:solidFill>
              </a:rPr>
              <a:t>指定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sz="2400" dirty="0"/>
              <a:t>PC</a:t>
            </a:r>
            <a:r>
              <a:rPr lang="ja-JP" altLang="en-US" sz="2400"/>
              <a:t>内蔵カメラ</a:t>
            </a:r>
            <a:r>
              <a:rPr lang="ja-JP" altLang="en-US" sz="2400" dirty="0"/>
              <a:t>などの画像が表示されている場合は、コンフィギュレーションパラメータでカメラの</a:t>
            </a:r>
            <a:r>
              <a:rPr lang="en-US" altLang="ja-JP" sz="2400" dirty="0"/>
              <a:t>ID</a:t>
            </a:r>
            <a:r>
              <a:rPr lang="ja-JP" altLang="en-US" sz="2400" dirty="0"/>
              <a:t>を指定する</a:t>
            </a:r>
            <a:endParaRPr lang="en-US" altLang="ja-JP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935F20-A66E-4F2B-824C-A3F63E9E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2330389"/>
            <a:ext cx="3248507" cy="44774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A0E7C3-8D28-4D23-8A43-240BFA000E53}"/>
              </a:ext>
            </a:extLst>
          </p:cNvPr>
          <p:cNvSpPr/>
          <p:nvPr/>
        </p:nvSpPr>
        <p:spPr>
          <a:xfrm>
            <a:off x="918448" y="2438890"/>
            <a:ext cx="68322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39EF1FE-3542-4784-8D02-D838876E267B}"/>
              </a:ext>
            </a:extLst>
          </p:cNvPr>
          <p:cNvSpPr/>
          <p:nvPr/>
        </p:nvSpPr>
        <p:spPr>
          <a:xfrm>
            <a:off x="3581890" y="5274205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2AE042-9640-4388-A78B-8788A3946C57}"/>
              </a:ext>
            </a:extLst>
          </p:cNvPr>
          <p:cNvSpPr txBox="1"/>
          <p:nvPr/>
        </p:nvSpPr>
        <p:spPr>
          <a:xfrm>
            <a:off x="656674" y="272943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A0021F-3F52-4155-9269-58A36F10520F}"/>
              </a:ext>
            </a:extLst>
          </p:cNvPr>
          <p:cNvSpPr txBox="1"/>
          <p:nvPr/>
        </p:nvSpPr>
        <p:spPr>
          <a:xfrm>
            <a:off x="3549214" y="5492951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0E9F318-EE56-4212-A1F5-81859288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06" y="2978950"/>
            <a:ext cx="3889809" cy="2632497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9B44423-3781-4C3C-9761-08BD8B9A0837}"/>
              </a:ext>
            </a:extLst>
          </p:cNvPr>
          <p:cNvSpPr/>
          <p:nvPr/>
        </p:nvSpPr>
        <p:spPr>
          <a:xfrm>
            <a:off x="6192180" y="4601993"/>
            <a:ext cx="405045" cy="31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F293B608-E795-4F21-9E62-F5E046841947}"/>
              </a:ext>
            </a:extLst>
          </p:cNvPr>
          <p:cNvSpPr/>
          <p:nvPr/>
        </p:nvSpPr>
        <p:spPr>
          <a:xfrm>
            <a:off x="5181833" y="5529580"/>
            <a:ext cx="3657133" cy="503238"/>
          </a:xfrm>
          <a:prstGeom prst="wedgeRoundRectCallout">
            <a:avLst>
              <a:gd name="adj1" fmla="val -15212"/>
              <a:gd name="adj2" fmla="val -126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 err="1">
                <a:solidFill>
                  <a:schemeClr val="tx1"/>
                </a:solidFill>
              </a:rPr>
              <a:t>device_num</a:t>
            </a:r>
            <a:r>
              <a:rPr lang="ja-JP" altLang="en-US" sz="2000" dirty="0">
                <a:solidFill>
                  <a:schemeClr val="tx1"/>
                </a:solidFill>
              </a:rPr>
              <a:t>」の値を変更する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6981CFF6-67F1-4DE2-8617-5BE1EA803A8F}"/>
              </a:ext>
            </a:extLst>
          </p:cNvPr>
          <p:cNvSpPr/>
          <p:nvPr/>
        </p:nvSpPr>
        <p:spPr>
          <a:xfrm>
            <a:off x="2338388" y="2046713"/>
            <a:ext cx="3657133" cy="1223565"/>
          </a:xfrm>
          <a:prstGeom prst="wedgeRoundRectCallout">
            <a:avLst>
              <a:gd name="adj1" fmla="val -67268"/>
              <a:gd name="adj2" fmla="val 87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OpenCVCamera0</a:t>
            </a:r>
            <a:r>
              <a:rPr kumimoji="1" lang="ja-JP" altLang="en-US" sz="2000" dirty="0">
                <a:solidFill>
                  <a:schemeClr val="tx1"/>
                </a:solidFill>
              </a:rPr>
              <a:t>をクリックして、下のコンフィギュレーションビューの「編集」ボタンを押す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2469209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HoughCircles</a:t>
            </a:r>
            <a:r>
              <a:rPr lang="ja-JP" altLang="en-US" kern="0" dirty="0">
                <a:solidFill>
                  <a:srgbClr val="5F5F5F"/>
                </a:solidFill>
              </a:rPr>
              <a:t>関数のパラメータ調整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sz="2800" dirty="0"/>
              <a:t>誤検出が多い場合は、</a:t>
            </a:r>
            <a:r>
              <a:rPr kumimoji="1" lang="en-US" altLang="ja-JP" sz="2800" dirty="0" err="1"/>
              <a:t>HoughCircles</a:t>
            </a:r>
            <a:r>
              <a:rPr kumimoji="1" lang="ja-JP" altLang="en-US" sz="2800" dirty="0"/>
              <a:t>関数のパラメータを変更する</a:t>
            </a:r>
            <a:endParaRPr kumimoji="1" lang="en-US" altLang="ja-JP" sz="2800" dirty="0"/>
          </a:p>
          <a:p>
            <a:pPr lvl="1"/>
            <a:r>
              <a:rPr kumimoji="1" lang="en-US" altLang="ja-JP" sz="2400" dirty="0" err="1"/>
              <a:t>HoughCircles</a:t>
            </a:r>
            <a:r>
              <a:rPr kumimoji="1" lang="ja-JP" altLang="en-US" sz="2400" dirty="0"/>
              <a:t>関数の詳細は以下を参照</a:t>
            </a:r>
            <a:endParaRPr kumimoji="1" lang="en-US" altLang="ja-JP" sz="2400" dirty="0"/>
          </a:p>
          <a:p>
            <a:pPr lvl="2"/>
            <a:r>
              <a:rPr lang="en-US" altLang="ja-JP" sz="1600" dirty="0">
                <a:hlinkClick r:id="rId2"/>
              </a:rPr>
              <a:t>http://opencv.jp/opencv-2svn/cpp/feature_detection.html#cv-houghcircles</a:t>
            </a:r>
            <a:endParaRPr lang="en-US" altLang="ja-JP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5DDDFD-49EE-425F-9088-6216D6D3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5" y="3064580"/>
            <a:ext cx="3065271" cy="369479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C0179A-DA7A-4F89-8BC0-6C95594400E0}"/>
              </a:ext>
            </a:extLst>
          </p:cNvPr>
          <p:cNvSpPr/>
          <p:nvPr/>
        </p:nvSpPr>
        <p:spPr>
          <a:xfrm>
            <a:off x="1454801" y="3888562"/>
            <a:ext cx="810090" cy="61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4ECF75-6CA6-4753-9697-242EA19C9B53}"/>
              </a:ext>
            </a:extLst>
          </p:cNvPr>
          <p:cNvSpPr/>
          <p:nvPr/>
        </p:nvSpPr>
        <p:spPr>
          <a:xfrm>
            <a:off x="3050064" y="5737573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051892-EDBC-459F-9EDA-0A75EA92721D}"/>
              </a:ext>
            </a:extLst>
          </p:cNvPr>
          <p:cNvSpPr txBox="1"/>
          <p:nvPr/>
        </p:nvSpPr>
        <p:spPr>
          <a:xfrm>
            <a:off x="1054414" y="3810238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652D3D5-2A24-4857-A253-1574E61582AA}"/>
              </a:ext>
            </a:extLst>
          </p:cNvPr>
          <p:cNvSpPr txBox="1"/>
          <p:nvPr/>
        </p:nvSpPr>
        <p:spPr>
          <a:xfrm>
            <a:off x="2649677" y="5665205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584A792-F610-4F60-B890-48971060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15" y="2929565"/>
            <a:ext cx="4206122" cy="369479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13E2355-3A6A-406D-9947-03DFADDA4A36}"/>
              </a:ext>
            </a:extLst>
          </p:cNvPr>
          <p:cNvSpPr/>
          <p:nvPr/>
        </p:nvSpPr>
        <p:spPr>
          <a:xfrm>
            <a:off x="4718333" y="4609302"/>
            <a:ext cx="4102033" cy="201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8C1A9E18-37CC-483E-9EB5-FD2C466C864A}"/>
              </a:ext>
            </a:extLst>
          </p:cNvPr>
          <p:cNvSpPr/>
          <p:nvPr/>
        </p:nvSpPr>
        <p:spPr>
          <a:xfrm>
            <a:off x="5076922" y="3240718"/>
            <a:ext cx="3657133" cy="528715"/>
          </a:xfrm>
          <a:prstGeom prst="wedgeRoundRectCallout">
            <a:avLst>
              <a:gd name="adj1" fmla="val -28739"/>
              <a:gd name="adj2" fmla="val 9692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各パラメータを変更する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172288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1"/>
            <a:ext cx="8390275" cy="5351703"/>
          </a:xfrm>
        </p:spPr>
        <p:txBody>
          <a:bodyPr/>
          <a:lstStyle/>
          <a:p>
            <a:r>
              <a:rPr kumimoji="1" lang="ja-JP" altLang="en-US" sz="2400" dirty="0"/>
              <a:t>今回の課題で必要な機材は以下の</a:t>
            </a:r>
            <a:r>
              <a:rPr kumimoji="1" lang="en-US" altLang="ja-JP" sz="2400" dirty="0"/>
              <a:t>3</a:t>
            </a:r>
            <a:r>
              <a:rPr kumimoji="1" lang="ja-JP" altLang="en-US" sz="2400" dirty="0"/>
              <a:t>点</a:t>
            </a:r>
            <a:endParaRPr kumimoji="1"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マウス本体</a:t>
            </a:r>
            <a:endParaRPr lang="en-US" altLang="ja-JP" sz="24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カメラ </a:t>
            </a:r>
            <a:r>
              <a:rPr lang="en-US" altLang="ja-JP" sz="2400" dirty="0"/>
              <a:t>(</a:t>
            </a:r>
            <a:r>
              <a:rPr lang="ja-JP" altLang="en-US" sz="2400" dirty="0"/>
              <a:t>カメラ用マウントに固定済み</a:t>
            </a:r>
            <a:r>
              <a:rPr lang="en-US" altLang="ja-JP" sz="2400" dirty="0"/>
              <a:t>)</a:t>
            </a:r>
          </a:p>
          <a:p>
            <a:pPr lvl="1"/>
            <a:r>
              <a:rPr lang="ja-JP" altLang="en-US" sz="2400" dirty="0"/>
              <a:t>円を描いた紙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マウスに</a:t>
            </a:r>
            <a:r>
              <a:rPr lang="en-US" altLang="ja-JP" sz="2400" dirty="0"/>
              <a:t>USB</a:t>
            </a:r>
            <a:r>
              <a:rPr lang="ja-JP" altLang="en-US" sz="2400" dirty="0"/>
              <a:t>カメラを取り付けるため、</a:t>
            </a:r>
            <a:r>
              <a:rPr lang="en-US" altLang="ja-JP" sz="2400" b="1" dirty="0">
                <a:solidFill>
                  <a:srgbClr val="FF0000"/>
                </a:solidFill>
              </a:rPr>
              <a:t>LiDAR</a:t>
            </a:r>
            <a:r>
              <a:rPr lang="ja-JP" altLang="en-US" sz="2400" b="1" dirty="0">
                <a:solidFill>
                  <a:srgbClr val="FF0000"/>
                </a:solidFill>
              </a:rPr>
              <a:t>は取り外す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3C39C3-D69E-4EE1-AEB9-0A484131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57" y="3082217"/>
            <a:ext cx="4999688" cy="22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390476"/>
          </a:xfrm>
        </p:spPr>
        <p:txBody>
          <a:bodyPr/>
          <a:lstStyle/>
          <a:p>
            <a:r>
              <a:rPr lang="en-US" altLang="ja-JP" sz="2400" dirty="0"/>
              <a:t>LiDAR</a:t>
            </a:r>
            <a:r>
              <a:rPr lang="ja-JP" altLang="en-US" sz="2400" dirty="0"/>
              <a:t>マウントを固定する用のネジでカメラ用マウントを固定する</a:t>
            </a:r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ABC6EFF-254A-4E4B-B26B-0F90787B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10" y="3744035"/>
            <a:ext cx="1533333" cy="13904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C66CDBC-E0CE-4767-BFBD-9D384F16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9" y="2672383"/>
            <a:ext cx="5943600" cy="31623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16F345-04D8-4F2E-93A1-F2526EF1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100" y="2031007"/>
            <a:ext cx="1533333" cy="139047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0CF1422-6256-466D-8D5D-BC293490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25" y="3726210"/>
            <a:ext cx="1889138" cy="29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USB</a:t>
            </a:r>
            <a:r>
              <a:rPr lang="ja-JP" altLang="en-US" kern="0" dirty="0">
                <a:solidFill>
                  <a:srgbClr val="5F5F5F"/>
                </a:solidFill>
              </a:rPr>
              <a:t>カメラとノート</a:t>
            </a:r>
            <a:r>
              <a:rPr lang="en-US" altLang="ja-JP" kern="0" dirty="0">
                <a:solidFill>
                  <a:srgbClr val="5F5F5F"/>
                </a:solidFill>
              </a:rPr>
              <a:t>PC</a:t>
            </a:r>
            <a:r>
              <a:rPr lang="ja-JP" altLang="en-US" kern="0" dirty="0">
                <a:solidFill>
                  <a:srgbClr val="5F5F5F"/>
                </a:solidFill>
              </a:rPr>
              <a:t>接続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35" y="1600201"/>
            <a:ext cx="8528050" cy="1288740"/>
          </a:xfrm>
        </p:spPr>
        <p:txBody>
          <a:bodyPr/>
          <a:lstStyle/>
          <a:p>
            <a:r>
              <a:rPr kumimoji="1" lang="ja-JP" altLang="en-US" dirty="0"/>
              <a:t>ノート</a:t>
            </a:r>
            <a:r>
              <a:rPr lang="en-US" altLang="ja-JP" dirty="0"/>
              <a:t>PC</a:t>
            </a:r>
            <a:r>
              <a:rPr lang="ja-JP" altLang="en-US" dirty="0"/>
              <a:t>と</a:t>
            </a:r>
            <a:r>
              <a:rPr lang="en-US" altLang="ja-JP" dirty="0"/>
              <a:t>USB</a:t>
            </a:r>
            <a:r>
              <a:rPr lang="ja-JP" altLang="en-US" dirty="0"/>
              <a:t>カメラを</a:t>
            </a:r>
            <a:r>
              <a:rPr lang="en-US" altLang="ja-JP" dirty="0"/>
              <a:t>USB</a:t>
            </a:r>
            <a:r>
              <a:rPr lang="ja-JP" altLang="en-US" dirty="0"/>
              <a:t>ポートで接続する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121159E-998C-42A7-9A4D-296FDDBF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65" y="2528900"/>
            <a:ext cx="4801755" cy="37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D6E14A-C428-4F02-A7CA-77E398DF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9" y="2857500"/>
            <a:ext cx="8229600" cy="1143000"/>
          </a:xfrm>
        </p:spPr>
        <p:txBody>
          <a:bodyPr/>
          <a:lstStyle/>
          <a:p>
            <a:r>
              <a:rPr lang="en-US" altLang="ja-JP" dirty="0"/>
              <a:t>RTC Builder</a:t>
            </a:r>
            <a:r>
              <a:rPr lang="ja-JP" altLang="en-US" dirty="0"/>
              <a:t>による</a:t>
            </a:r>
            <a:br>
              <a:rPr lang="en-US" altLang="ja-JP" dirty="0"/>
            </a:br>
            <a:r>
              <a:rPr lang="ja-JP" altLang="en-US" dirty="0"/>
              <a:t>ひな型コード生成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0FC72A0-F186-4B99-827D-B6D7111D6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CEE09-DA46-4B27-9871-4B8D3D1571FA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5816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 Builder</a:t>
            </a:r>
            <a:r>
              <a:rPr lang="ja-JP" altLang="en-US" kern="0" dirty="0">
                <a:solidFill>
                  <a:srgbClr val="5F5F5F"/>
                </a:solidFill>
              </a:rPr>
              <a:t>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4" y="1377205"/>
            <a:ext cx="8345855" cy="1288740"/>
          </a:xfrm>
        </p:spPr>
        <p:txBody>
          <a:bodyPr/>
          <a:lstStyle/>
          <a:p>
            <a:r>
              <a:rPr kumimoji="1" lang="en-US" altLang="ja-JP" dirty="0"/>
              <a:t>RT System Editor</a:t>
            </a:r>
            <a:r>
              <a:rPr kumimoji="1" lang="ja-JP" altLang="en-US" dirty="0"/>
              <a:t>を起動中の場合は、　　　　「パースペクティブを開く」画面から起動する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E291396-E84F-45B2-BAFF-BBEBC9E4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2525540"/>
            <a:ext cx="4315936" cy="404988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651711B-FA7C-48D9-9B88-5346082036B9}"/>
              </a:ext>
            </a:extLst>
          </p:cNvPr>
          <p:cNvSpPr/>
          <p:nvPr/>
        </p:nvSpPr>
        <p:spPr>
          <a:xfrm>
            <a:off x="3131840" y="3871554"/>
            <a:ext cx="855095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0FFA0-403E-4206-A674-10CDAF91F8CD}"/>
              </a:ext>
            </a:extLst>
          </p:cNvPr>
          <p:cNvSpPr/>
          <p:nvPr/>
        </p:nvSpPr>
        <p:spPr>
          <a:xfrm>
            <a:off x="6462210" y="2866748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CF41CB7-5CE4-45F3-90D1-C55202E425AE}"/>
              </a:ext>
            </a:extLst>
          </p:cNvPr>
          <p:cNvSpPr txBox="1"/>
          <p:nvPr/>
        </p:nvSpPr>
        <p:spPr>
          <a:xfrm>
            <a:off x="6057165" y="25289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2F58CB-B4C0-4B3F-BE5D-75C20744B8EF}"/>
              </a:ext>
            </a:extLst>
          </p:cNvPr>
          <p:cNvSpPr txBox="1"/>
          <p:nvPr/>
        </p:nvSpPr>
        <p:spPr>
          <a:xfrm>
            <a:off x="3980160" y="39395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0DC1B5A-8040-44C3-8F24-7087F29A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47" y="2544543"/>
            <a:ext cx="1199168" cy="11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6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作成する</a:t>
            </a:r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229600" cy="1871775"/>
          </a:xfrm>
        </p:spPr>
        <p:txBody>
          <a:bodyPr/>
          <a:lstStyle/>
          <a:p>
            <a:r>
              <a:rPr kumimoji="1" lang="ja-JP" altLang="en-US" sz="2800" dirty="0"/>
              <a:t>カメラ画像から円形の位置を検出して、移動ロボットの向きを以下のように制御</a:t>
            </a:r>
            <a:endParaRPr kumimoji="1" lang="en-US" altLang="ja-JP" sz="2800" dirty="0"/>
          </a:p>
          <a:p>
            <a:pPr lvl="1"/>
            <a:r>
              <a:rPr lang="ja-JP" altLang="en-US" sz="2400" dirty="0"/>
              <a:t>円が画像の左側の場合は左回りに回転</a:t>
            </a:r>
            <a:endParaRPr lang="en-US" altLang="ja-JP" sz="2400" dirty="0"/>
          </a:p>
          <a:p>
            <a:pPr lvl="1"/>
            <a:r>
              <a:rPr lang="ja-JP" altLang="en-US" sz="2400" dirty="0"/>
              <a:t>円が画像の右側の場合は右回りに回転</a:t>
            </a:r>
            <a:endParaRPr kumimoji="1" lang="ja-JP" altLang="en-US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2BDA2BF-43F7-44B0-9795-82855062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" y="3119573"/>
            <a:ext cx="9144000" cy="3504782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7368694-C47D-472A-9599-8E148140371C}"/>
              </a:ext>
            </a:extLst>
          </p:cNvPr>
          <p:cNvSpPr/>
          <p:nvPr/>
        </p:nvSpPr>
        <p:spPr>
          <a:xfrm>
            <a:off x="2816805" y="3381206"/>
            <a:ext cx="2952452" cy="587854"/>
          </a:xfrm>
          <a:prstGeom prst="wedgeRoundRectCallout">
            <a:avLst>
              <a:gd name="adj1" fmla="val 30201"/>
              <a:gd name="adj2" fmla="val 1228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</a:rPr>
              <a:t>今回作成する</a:t>
            </a:r>
            <a:r>
              <a:rPr kumimoji="1" lang="en-US" altLang="ja-JP" sz="2400" dirty="0">
                <a:solidFill>
                  <a:schemeClr val="tx1"/>
                </a:solidFill>
              </a:rPr>
              <a:t>RTC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547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44502</TotalTime>
  <Words>2572</Words>
  <Application>Microsoft Office PowerPoint</Application>
  <PresentationFormat>画面に合わせる (4:3)</PresentationFormat>
  <Paragraphs>396</Paragraphs>
  <Slides>37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1" baseType="lpstr">
      <vt:lpstr>Arial</vt:lpstr>
      <vt:lpstr>Consolas</vt:lpstr>
      <vt:lpstr>aist-1e</vt:lpstr>
      <vt:lpstr>Corel DESIGNER</vt:lpstr>
      <vt:lpstr>画像処理実習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RTC Builderによる ひな型コード生成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1443</cp:revision>
  <cp:lastPrinted>2022-09-30T02:04:34Z</cp:lastPrinted>
  <dcterms:created xsi:type="dcterms:W3CDTF">2005-10-20T13:06:43Z</dcterms:created>
  <dcterms:modified xsi:type="dcterms:W3CDTF">2022-09-30T05:27:53Z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2022-09-29T09:22:53Z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